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310" r:id="rId5"/>
    <p:sldId id="319" r:id="rId6"/>
    <p:sldId id="339" r:id="rId7"/>
    <p:sldId id="340" r:id="rId8"/>
    <p:sldId id="325" r:id="rId9"/>
    <p:sldId id="314" r:id="rId10"/>
    <p:sldId id="315" r:id="rId11"/>
    <p:sldId id="335" r:id="rId12"/>
    <p:sldId id="317" r:id="rId13"/>
    <p:sldId id="320" r:id="rId14"/>
    <p:sldId id="322" r:id="rId15"/>
    <p:sldId id="337" r:id="rId16"/>
    <p:sldId id="334" r:id="rId17"/>
    <p:sldId id="338" r:id="rId18"/>
    <p:sldId id="343" r:id="rId19"/>
    <p:sldId id="31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DC3654-4DD5-41AB-AFD0-41FE2C516E2D}" v="1" dt="2021-02-15T18:47:42.7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99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ESG Trend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ESG ETF Assets</c:v>
                </c:pt>
              </c:strCache>
            </c:strRef>
          </c:tx>
          <c:spPr>
            <a:solidFill>
              <a:schemeClr val="accent1"/>
            </a:solidFill>
            <a:ln>
              <a:noFill/>
            </a:ln>
            <a:effectLst/>
          </c:spPr>
          <c:invertIfNegative val="0"/>
          <c:cat>
            <c:numRef>
              <c:f>Sheet1!$A$2:$A$5</c:f>
              <c:numCache>
                <c:formatCode>General</c:formatCode>
                <c:ptCount val="4"/>
                <c:pt idx="0">
                  <c:v>2017</c:v>
                </c:pt>
                <c:pt idx="1">
                  <c:v>2018</c:v>
                </c:pt>
                <c:pt idx="2">
                  <c:v>2019</c:v>
                </c:pt>
                <c:pt idx="3">
                  <c:v>2020</c:v>
                </c:pt>
              </c:numCache>
            </c:numRef>
          </c:cat>
          <c:val>
            <c:numRef>
              <c:f>Sheet1!$B$2:$B$5</c:f>
              <c:numCache>
                <c:formatCode>General</c:formatCode>
                <c:ptCount val="4"/>
                <c:pt idx="0">
                  <c:v>7</c:v>
                </c:pt>
                <c:pt idx="1">
                  <c:v>10</c:v>
                </c:pt>
                <c:pt idx="2">
                  <c:v>20</c:v>
                </c:pt>
                <c:pt idx="3">
                  <c:v>45</c:v>
                </c:pt>
              </c:numCache>
            </c:numRef>
          </c:val>
          <c:extLst>
            <c:ext xmlns:c16="http://schemas.microsoft.com/office/drawing/2014/chart" uri="{C3380CC4-5D6E-409C-BE32-E72D297353CC}">
              <c16:uniqueId val="{00000000-146F-4773-A5E0-EDC8918B5729}"/>
            </c:ext>
          </c:extLst>
        </c:ser>
        <c:dLbls>
          <c:showLegendKey val="0"/>
          <c:showVal val="0"/>
          <c:showCatName val="0"/>
          <c:showSerName val="0"/>
          <c:showPercent val="0"/>
          <c:showBubbleSize val="0"/>
        </c:dLbls>
        <c:gapWidth val="219"/>
        <c:overlap val="-27"/>
        <c:axId val="790781008"/>
        <c:axId val="786552400"/>
      </c:barChart>
      <c:lineChart>
        <c:grouping val="standard"/>
        <c:varyColors val="0"/>
        <c:ser>
          <c:idx val="1"/>
          <c:order val="1"/>
          <c:tx>
            <c:strRef>
              <c:f>Sheet1!$C$1</c:f>
              <c:strCache>
                <c:ptCount val="1"/>
                <c:pt idx="0">
                  <c:v># of S&amp;P 500 Companies Citing ESG</c:v>
                </c:pt>
              </c:strCache>
            </c:strRef>
          </c:tx>
          <c:spPr>
            <a:ln w="28575" cap="rnd">
              <a:solidFill>
                <a:schemeClr val="accent2"/>
              </a:solidFill>
              <a:round/>
            </a:ln>
            <a:effectLst/>
          </c:spPr>
          <c:marker>
            <c:symbol val="none"/>
          </c:marker>
          <c:cat>
            <c:numRef>
              <c:f>Sheet1!$A$2:$A$5</c:f>
              <c:numCache>
                <c:formatCode>General</c:formatCode>
                <c:ptCount val="4"/>
                <c:pt idx="0">
                  <c:v>2017</c:v>
                </c:pt>
                <c:pt idx="1">
                  <c:v>2018</c:v>
                </c:pt>
                <c:pt idx="2">
                  <c:v>2019</c:v>
                </c:pt>
                <c:pt idx="3">
                  <c:v>2020</c:v>
                </c:pt>
              </c:numCache>
            </c:numRef>
          </c:cat>
          <c:val>
            <c:numRef>
              <c:f>Sheet1!$C$2:$C$5</c:f>
              <c:numCache>
                <c:formatCode>General</c:formatCode>
                <c:ptCount val="4"/>
                <c:pt idx="0">
                  <c:v>8</c:v>
                </c:pt>
                <c:pt idx="1">
                  <c:v>14</c:v>
                </c:pt>
                <c:pt idx="2">
                  <c:v>23</c:v>
                </c:pt>
                <c:pt idx="3">
                  <c:v>79</c:v>
                </c:pt>
              </c:numCache>
            </c:numRef>
          </c:val>
          <c:smooth val="0"/>
          <c:extLst>
            <c:ext xmlns:c16="http://schemas.microsoft.com/office/drawing/2014/chart" uri="{C3380CC4-5D6E-409C-BE32-E72D297353CC}">
              <c16:uniqueId val="{00000001-146F-4773-A5E0-EDC8918B5729}"/>
            </c:ext>
          </c:extLst>
        </c:ser>
        <c:dLbls>
          <c:showLegendKey val="0"/>
          <c:showVal val="0"/>
          <c:showCatName val="0"/>
          <c:showSerName val="0"/>
          <c:showPercent val="0"/>
          <c:showBubbleSize val="0"/>
        </c:dLbls>
        <c:marker val="1"/>
        <c:smooth val="0"/>
        <c:axId val="780891840"/>
        <c:axId val="935815040"/>
      </c:lineChart>
      <c:catAx>
        <c:axId val="79078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6552400"/>
        <c:crosses val="autoZero"/>
        <c:auto val="1"/>
        <c:lblAlgn val="ctr"/>
        <c:lblOffset val="100"/>
        <c:noMultiLvlLbl val="0"/>
      </c:catAx>
      <c:valAx>
        <c:axId val="78655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0781008"/>
        <c:crosses val="autoZero"/>
        <c:crossBetween val="between"/>
      </c:valAx>
      <c:valAx>
        <c:axId val="9358150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891840"/>
        <c:crosses val="max"/>
        <c:crossBetween val="between"/>
      </c:valAx>
      <c:catAx>
        <c:axId val="780891840"/>
        <c:scaling>
          <c:orientation val="minMax"/>
        </c:scaling>
        <c:delete val="1"/>
        <c:axPos val="b"/>
        <c:numFmt formatCode="General" sourceLinked="1"/>
        <c:majorTickMark val="out"/>
        <c:minorTickMark val="none"/>
        <c:tickLblPos val="nextTo"/>
        <c:crossAx val="935815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3/25/2021</a:t>
            </a:fld>
            <a:endParaRPr lang="en-US"/>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3/25/2021</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3/25/2021</a:t>
            </a:fld>
            <a:endParaRPr lang="en-US"/>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3/25/2021</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3/25/2021</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3/25/2021</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3/25/2021</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3/25/2021</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3/25/2021</a:t>
            </a:fld>
            <a:endParaRPr lang="en-US"/>
          </a:p>
        </p:txBody>
      </p:sp>
      <p:sp>
        <p:nvSpPr>
          <p:cNvPr id="6" name="Footer Placeholder 5"/>
          <p:cNvSpPr>
            <a:spLocks noGrp="1"/>
          </p:cNvSpPr>
          <p:nvPr>
            <p:ph type="ftr" sz="quarter" idx="11"/>
          </p:nvPr>
        </p:nvSpPr>
        <p:spPr>
          <a:xfrm>
            <a:off x="1097279" y="6446838"/>
            <a:ext cx="6818262" cy="365125"/>
          </a:xfrm>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3/25/2021</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hyperlink" Target="https://www.peoplemattersglobal.com/article/leadership/leading-with-cognitive-diversity-in-the-face-of-covid-19-2562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hyperlink" Target="https://www.peoplemattersglobal.com/article/leadership/leading-with-cognitive-diversity-in-the-face-of-covid-19-2562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chart" Target="../charts/chart1.xml"/><Relationship Id="rId4" Type="http://schemas.openxmlformats.org/officeDocument/2006/relationships/hyperlink" Target="https://www.peoplemattersglobal.com/article/leadership/leading-with-cognitive-diversity-in-the-face-of-covid-19-2562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hyperlink" Target="https://www.peoplemattersglobal.com/article/leadership/leading-with-cognitive-diversity-in-the-face-of-covid-19-2562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hyperlink" Target="https://www.peoplemattersglobal.com/article/leadership/leading-with-cognitive-diversity-in-the-face-of-covid-19-2562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hyperlink" Target="https://www.peoplemattersglobal.com/article/leadership/leading-with-cognitive-diversity-in-the-face-of-covid-19-2562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hyperlink" Target="https://www.peoplemattersglobal.com/article/leadership/leading-with-cognitive-diversity-in-the-face-of-covid-19-2562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4.png"/><Relationship Id="rId4" Type="http://schemas.openxmlformats.org/officeDocument/2006/relationships/hyperlink" Target="https://www.peoplemattersglobal.com/article/leadership/leading-with-cognitive-diversity-in-the-face-of-covid-19-2562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5.png"/><Relationship Id="rId4" Type="http://schemas.openxmlformats.org/officeDocument/2006/relationships/hyperlink" Target="https://www.peoplemattersglobal.com/article/leadership/leading-with-cognitive-diversity-in-the-face-of-covid-19-2562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hyperlink" Target="https://www.peoplemattersglobal.com/article/leadership/leading-with-cognitive-diversity-in-the-face-of-covid-19-2562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hyperlink" Target="https://www.peoplemattersglobal.com/article/leadership/leading-with-cognitive-diversity-in-the-face-of-covid-19-2562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hyperlink" Target="http://edm310.blogspot.com/2014/11/another-thank-you-i-just-want-to-thank.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8929" y="639097"/>
            <a:ext cx="6253317" cy="3686015"/>
          </a:xfrm>
        </p:spPr>
        <p:txBody>
          <a:bodyPr vert="horz" lIns="91440" tIns="45720" rIns="91440" bIns="45720" rtlCol="0" anchor="b">
            <a:normAutofit/>
          </a:bodyPr>
          <a:lstStyle/>
          <a:p>
            <a:r>
              <a:rPr lang="en-US" sz="8000" dirty="0">
                <a:solidFill>
                  <a:schemeClr val="tx1">
                    <a:lumMod val="85000"/>
                    <a:lumOff val="15000"/>
                  </a:schemeClr>
                </a:solidFill>
              </a:rPr>
              <a:t>Diversity Equity and Inclusion</a:t>
            </a:r>
          </a:p>
        </p:txBody>
      </p:sp>
      <p:sp>
        <p:nvSpPr>
          <p:cNvPr id="38" name="Content Placeholder 37">
            <a:extLst>
              <a:ext uri="{FF2B5EF4-FFF2-40B4-BE49-F238E27FC236}">
                <a16:creationId xmlns:a16="http://schemas.microsoft.com/office/drawing/2014/main" id="{69EBD826-EE2F-4ED5-BDB1-12502931568E}"/>
              </a:ext>
            </a:extLst>
          </p:cNvPr>
          <p:cNvSpPr>
            <a:spLocks noGrp="1"/>
          </p:cNvSpPr>
          <p:nvPr>
            <p:ph idx="1"/>
          </p:nvPr>
        </p:nvSpPr>
        <p:spPr>
          <a:xfrm>
            <a:off x="632899" y="4672739"/>
            <a:ext cx="6269347" cy="1021498"/>
          </a:xfrm>
        </p:spPr>
        <p:txBody>
          <a:bodyPr vert="horz" lIns="91440" tIns="45720" rIns="91440" bIns="45720" rtlCol="0">
            <a:normAutofit/>
          </a:bodyPr>
          <a:lstStyle/>
          <a:p>
            <a:pPr marL="0" indent="0">
              <a:lnSpc>
                <a:spcPct val="100000"/>
              </a:lnSpc>
              <a:buNone/>
            </a:pPr>
            <a:r>
              <a:rPr lang="en-US" sz="2400" cap="all" spc="200">
                <a:solidFill>
                  <a:schemeClr val="tx1">
                    <a:lumMod val="85000"/>
                    <a:lumOff val="15000"/>
                  </a:schemeClr>
                </a:solidFill>
              </a:rPr>
              <a:t>One small step toward social justice.</a:t>
            </a:r>
          </a:p>
        </p:txBody>
      </p:sp>
      <p:cxnSp>
        <p:nvCxnSpPr>
          <p:cNvPr id="47" name="Straight Connector 46">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2813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18760" y="3308814"/>
            <a:ext cx="4729774" cy="2658518"/>
          </a:xfrm>
          <a:prstGeom prst="rect">
            <a:avLst/>
          </a:prstGeom>
        </p:spPr>
      </p:pic>
      <p:sp>
        <p:nvSpPr>
          <p:cNvPr id="49" name="Rectangle 48">
            <a:extLst>
              <a:ext uri="{FF2B5EF4-FFF2-40B4-BE49-F238E27FC236}">
                <a16:creationId xmlns:a16="http://schemas.microsoft.com/office/drawing/2014/main" id="{B8552A09-235F-4027-B9C7-B09D159C7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482546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2257" y="634946"/>
            <a:ext cx="6432434" cy="1450757"/>
          </a:xfrm>
        </p:spPr>
        <p:txBody>
          <a:bodyPr vert="horz" lIns="91440" tIns="45720" rIns="91440" bIns="45720" rtlCol="0">
            <a:normAutofit/>
          </a:bodyPr>
          <a:lstStyle/>
          <a:p>
            <a:r>
              <a:rPr lang="en-US"/>
              <a:t>Diversity Equity and Inclusion</a:t>
            </a:r>
          </a:p>
        </p:txBody>
      </p:sp>
      <p:cxnSp>
        <p:nvCxnSpPr>
          <p:cNvPr id="56" name="Straight Connector 55">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45B16F0-F6F3-4BBF-874C-6F4881D97EC7}"/>
              </a:ext>
            </a:extLst>
          </p:cNvPr>
          <p:cNvSpPr>
            <a:spLocks noGrp="1"/>
          </p:cNvSpPr>
          <p:nvPr>
            <p:ph idx="1"/>
          </p:nvPr>
        </p:nvSpPr>
        <p:spPr>
          <a:xfrm>
            <a:off x="642257" y="2407436"/>
            <a:ext cx="6432434" cy="3461658"/>
          </a:xfrm>
        </p:spPr>
        <p:txBody>
          <a:bodyPr>
            <a:normAutofit/>
          </a:bodyPr>
          <a:lstStyle/>
          <a:p>
            <a:endParaRPr lang="en-US"/>
          </a:p>
          <a:p>
            <a:r>
              <a:rPr lang="en-US"/>
              <a:t>“Our latest research finds that companies in the top quartile for gender or racial and ethnic diversity are more likely to have financial returns above their national industry medians… And diversity is probably a competitive differentiator that shifts market share toward more diverse companies over time.” </a:t>
            </a:r>
          </a:p>
          <a:p>
            <a:r>
              <a:rPr lang="en-US"/>
              <a:t>(McKinsey &amp; Co., “</a:t>
            </a:r>
            <a:r>
              <a:rPr lang="en-US" u="sng"/>
              <a:t>Why Diversity Matters</a:t>
            </a:r>
            <a:r>
              <a:rPr lang="en-US"/>
              <a:t>”, Hunt, Layton, and Prince 2015)</a:t>
            </a:r>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58" name="Rectangle 57">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0079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3">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a:t>Diversity Equity and Inclusion</a:t>
            </a:r>
          </a:p>
        </p:txBody>
      </p:sp>
      <p:cxnSp>
        <p:nvCxnSpPr>
          <p:cNvPr id="35" name="Straight Connector 25">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707" r="20725" b="2"/>
          <a:stretch/>
        </p:blipFill>
        <p:spPr>
          <a:xfrm>
            <a:off x="7534656" y="2108200"/>
            <a:ext cx="3621024" cy="3600613"/>
          </a:xfrm>
          <a:prstGeom prst="rect">
            <a:avLst/>
          </a:prstGeom>
        </p:spPr>
      </p:pic>
      <p:sp>
        <p:nvSpPr>
          <p:cNvPr id="37" name="Rectangle 27">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1" name="Chart 10">
            <a:extLst>
              <a:ext uri="{FF2B5EF4-FFF2-40B4-BE49-F238E27FC236}">
                <a16:creationId xmlns:a16="http://schemas.microsoft.com/office/drawing/2014/main" id="{15FBF435-5B17-4EC9-8E64-F698A3DA7107}"/>
              </a:ext>
            </a:extLst>
          </p:cNvPr>
          <p:cNvGraphicFramePr/>
          <p:nvPr>
            <p:extLst>
              <p:ext uri="{D42A27DB-BD31-4B8C-83A1-F6EECF244321}">
                <p14:modId xmlns:p14="http://schemas.microsoft.com/office/powerpoint/2010/main" val="90115369"/>
              </p:ext>
            </p:extLst>
          </p:nvPr>
        </p:nvGraphicFramePr>
        <p:xfrm>
          <a:off x="1416179" y="1931104"/>
          <a:ext cx="5502656" cy="411437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FFC1840A-AE56-4AE4-888A-D5E829251A4A}"/>
              </a:ext>
            </a:extLst>
          </p:cNvPr>
          <p:cNvSpPr txBox="1"/>
          <p:nvPr/>
        </p:nvSpPr>
        <p:spPr>
          <a:xfrm rot="16200000">
            <a:off x="495641" y="3754618"/>
            <a:ext cx="1511055" cy="307777"/>
          </a:xfrm>
          <a:prstGeom prst="rect">
            <a:avLst/>
          </a:prstGeom>
          <a:noFill/>
        </p:spPr>
        <p:txBody>
          <a:bodyPr wrap="none" rtlCol="0">
            <a:spAutoFit/>
          </a:bodyPr>
          <a:lstStyle/>
          <a:p>
            <a:r>
              <a:rPr lang="en-US" sz="1400" dirty="0"/>
              <a:t>Asset $ in billions</a:t>
            </a:r>
          </a:p>
        </p:txBody>
      </p:sp>
    </p:spTree>
    <p:extLst>
      <p:ext uri="{BB962C8B-B14F-4D97-AF65-F5344CB8AC3E}">
        <p14:creationId xmlns:p14="http://schemas.microsoft.com/office/powerpoint/2010/main" val="4104798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2257" y="634946"/>
            <a:ext cx="6432434" cy="1450757"/>
          </a:xfrm>
        </p:spPr>
        <p:txBody>
          <a:bodyPr vert="horz" lIns="91440" tIns="45720" rIns="91440" bIns="45720" rtlCol="0">
            <a:normAutofit/>
          </a:bodyPr>
          <a:lstStyle/>
          <a:p>
            <a:r>
              <a:rPr lang="en-US" sz="3300"/>
              <a:t>Positive screening for Diversity Equity and Inclusion</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753818" y="2200346"/>
            <a:ext cx="6614648" cy="3046988"/>
          </a:xfrm>
          <a:prstGeom prst="rect">
            <a:avLst/>
          </a:prstGeom>
          <a:noFill/>
        </p:spPr>
        <p:txBody>
          <a:bodyPr wrap="square" lIns="91440" tIns="45720" rIns="91440" bIns="45720" rtlCol="0" anchor="t">
            <a:spAutoFit/>
          </a:bodyPr>
          <a:lstStyle/>
          <a:p>
            <a:pPr>
              <a:spcAft>
                <a:spcPts val="600"/>
              </a:spcAft>
            </a:pPr>
            <a:r>
              <a:rPr lang="en-US" u="sng" dirty="0"/>
              <a:t>Collaboration with MRTI:</a:t>
            </a:r>
          </a:p>
          <a:p>
            <a:pPr marL="285750" indent="-285750">
              <a:spcAft>
                <a:spcPts val="600"/>
              </a:spcAft>
              <a:buFont typeface="Arial" panose="020B0604020202020204" pitchFamily="34" charset="0"/>
              <a:buChar char="•"/>
            </a:pPr>
            <a:r>
              <a:rPr lang="en-US" dirty="0"/>
              <a:t>Multiple conversations with Rob Fohr and Katie Carter</a:t>
            </a:r>
          </a:p>
          <a:p>
            <a:pPr marL="285750" indent="-285750">
              <a:spcAft>
                <a:spcPts val="600"/>
              </a:spcAft>
              <a:buFont typeface="Arial" panose="020B0604020202020204" pitchFamily="34" charset="0"/>
              <a:buChar char="•"/>
            </a:pPr>
            <a:r>
              <a:rPr lang="en-US" dirty="0"/>
              <a:t>Using same database as MRTI:  ISS</a:t>
            </a:r>
          </a:p>
          <a:p>
            <a:pPr marL="285750" indent="-285750">
              <a:spcAft>
                <a:spcPts val="600"/>
              </a:spcAft>
              <a:buFont typeface="Arial" panose="020B0604020202020204" pitchFamily="34" charset="0"/>
              <a:buChar char="•"/>
            </a:pPr>
            <a:r>
              <a:rPr lang="en-US" dirty="0"/>
              <a:t>Met with ACWC, REAC, and MRTI leadership in late January</a:t>
            </a:r>
          </a:p>
          <a:p>
            <a:pPr marL="285750" indent="-285750">
              <a:spcAft>
                <a:spcPts val="600"/>
              </a:spcAft>
              <a:buFont typeface="Arial" panose="020B0604020202020204" pitchFamily="34" charset="0"/>
              <a:buChar char="•"/>
            </a:pPr>
            <a:r>
              <a:rPr lang="en-US" dirty="0"/>
              <a:t>Meeting with MRTI in March</a:t>
            </a:r>
          </a:p>
          <a:p>
            <a:pPr marL="285750" indent="-285750">
              <a:spcAft>
                <a:spcPts val="600"/>
              </a:spcAft>
              <a:buFont typeface="Arial" panose="020B0604020202020204" pitchFamily="34" charset="0"/>
              <a:buChar char="•"/>
            </a:pPr>
            <a:r>
              <a:rPr lang="en-US" dirty="0"/>
              <a:t>Focus is to assist MRTI with DEI criteria and to discuss a DEI investment vehicle</a:t>
            </a:r>
          </a:p>
          <a:p>
            <a:pPr marL="285750" indent="-285750">
              <a:spcAft>
                <a:spcPts val="600"/>
              </a:spcAft>
              <a:buFont typeface="Arial" panose="020B0604020202020204" pitchFamily="34" charset="0"/>
              <a:buChar char="•"/>
            </a:pPr>
            <a:r>
              <a:rPr lang="en-US" dirty="0"/>
              <a:t>The objective is to improve and align criteria with MRTI, create awareness and support with MRTI</a:t>
            </a:r>
          </a:p>
        </p:txBody>
      </p:sp>
    </p:spTree>
    <p:extLst>
      <p:ext uri="{BB962C8B-B14F-4D97-AF65-F5344CB8AC3E}">
        <p14:creationId xmlns:p14="http://schemas.microsoft.com/office/powerpoint/2010/main" val="1532581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A35C4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400930" y="108363"/>
            <a:ext cx="3084844" cy="1187068"/>
          </a:xfrm>
        </p:spPr>
        <p:txBody>
          <a:bodyPr vert="horz" lIns="91440" tIns="45720" rIns="91440" bIns="45720" rtlCol="0">
            <a:normAutofit fontScale="90000"/>
          </a:bodyPr>
          <a:lstStyle/>
          <a:p>
            <a:r>
              <a:rPr lang="en-US" sz="4000" dirty="0">
                <a:solidFill>
                  <a:srgbClr val="FFFFFF"/>
                </a:solidFill>
              </a:rPr>
              <a:t>What this fund is…</a:t>
            </a:r>
          </a:p>
        </p:txBody>
      </p:sp>
      <p:cxnSp>
        <p:nvCxnSpPr>
          <p:cNvPr id="67" name="Straight Connector 66">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353249" y="1223240"/>
            <a:ext cx="3430066" cy="3541507"/>
          </a:xfrm>
        </p:spPr>
        <p:txBody>
          <a:bodyPr>
            <a:normAutofit/>
          </a:bodyPr>
          <a:lstStyle/>
          <a:p>
            <a:pPr marL="0" indent="0">
              <a:buNone/>
            </a:pPr>
            <a:r>
              <a:rPr lang="en-US" sz="1400" dirty="0">
                <a:solidFill>
                  <a:srgbClr val="FFFFFF"/>
                </a:solidFill>
              </a:rPr>
              <a:t>This fund is a solution for investors looking to invest according to the Presbyterian values of diversity, equity and inclusion that are consistent with GA guidance administered by MRTI.</a:t>
            </a:r>
          </a:p>
          <a:p>
            <a:pPr marL="0" indent="0">
              <a:buNone/>
            </a:pPr>
            <a:endParaRPr lang="en-US" sz="1800" dirty="0">
              <a:solidFill>
                <a:srgbClr val="FFFFFF"/>
              </a:solidFill>
            </a:endParaRPr>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707" r="20725" b="2"/>
          <a:stretch/>
        </p:blipFill>
        <p:spPr>
          <a:xfrm>
            <a:off x="5336315" y="640080"/>
            <a:ext cx="5609486" cy="5577840"/>
          </a:xfrm>
          <a:prstGeom prst="rect">
            <a:avLst/>
          </a:prstGeom>
        </p:spPr>
      </p:pic>
      <p:sp>
        <p:nvSpPr>
          <p:cNvPr id="6" name="Rectangle 5">
            <a:extLst>
              <a:ext uri="{FF2B5EF4-FFF2-40B4-BE49-F238E27FC236}">
                <a16:creationId xmlns:a16="http://schemas.microsoft.com/office/drawing/2014/main" id="{BD3D7ED9-715D-437E-9D45-3B7551D2B7E3}"/>
              </a:ext>
            </a:extLst>
          </p:cNvPr>
          <p:cNvSpPr/>
          <p:nvPr/>
        </p:nvSpPr>
        <p:spPr>
          <a:xfrm>
            <a:off x="276635" y="2704981"/>
            <a:ext cx="3506680" cy="1200329"/>
          </a:xfrm>
          <a:prstGeom prst="rect">
            <a:avLst/>
          </a:prstGeom>
        </p:spPr>
        <p:txBody>
          <a:bodyPr wrap="square">
            <a:spAutoFit/>
          </a:bodyPr>
          <a:lstStyle/>
          <a:p>
            <a:r>
              <a:rPr lang="en-US" sz="3600" spc="-50" dirty="0">
                <a:solidFill>
                  <a:srgbClr val="FFFFFF"/>
                </a:solidFill>
                <a:latin typeface="Bookman Old Style" panose="020F0302020204030204"/>
                <a:ea typeface="+mj-ea"/>
                <a:cs typeface="+mj-cs"/>
              </a:rPr>
              <a:t>What this fund is not…</a:t>
            </a:r>
            <a:endParaRPr lang="en-US" sz="3600" dirty="0"/>
          </a:p>
        </p:txBody>
      </p:sp>
      <p:sp>
        <p:nvSpPr>
          <p:cNvPr id="11" name="Content Placeholder 3">
            <a:extLst>
              <a:ext uri="{FF2B5EF4-FFF2-40B4-BE49-F238E27FC236}">
                <a16:creationId xmlns:a16="http://schemas.microsoft.com/office/drawing/2014/main" id="{C8471D0D-D881-40CB-92C1-1BD5C13B0459}"/>
              </a:ext>
            </a:extLst>
          </p:cNvPr>
          <p:cNvSpPr txBox="1">
            <a:spLocks/>
          </p:cNvSpPr>
          <p:nvPr/>
        </p:nvSpPr>
        <p:spPr>
          <a:xfrm>
            <a:off x="314942" y="3999426"/>
            <a:ext cx="3506679" cy="1905369"/>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1400" dirty="0">
                <a:solidFill>
                  <a:srgbClr val="FFFFFF"/>
                </a:solidFill>
              </a:rPr>
              <a:t>This fund is not everything that needs to be done in this area. It is, in our view, additive to the overall efforts being applied across many areas and is effective in drawing corporate attention to investor demands.</a:t>
            </a:r>
          </a:p>
          <a:p>
            <a:pPr marL="0" indent="0">
              <a:buFont typeface="Calibri" panose="020F0502020204030204" pitchFamily="34" charset="0"/>
              <a:buNone/>
            </a:pPr>
            <a:r>
              <a:rPr lang="en-US" sz="1400" dirty="0">
                <a:solidFill>
                  <a:srgbClr val="FFFFFF"/>
                </a:solidFill>
              </a:rPr>
              <a:t>This fund is not a full replication index of the market and does not include international stocks or very small cap stocks.</a:t>
            </a:r>
          </a:p>
          <a:p>
            <a:pPr marL="0" indent="0">
              <a:buFont typeface="Calibri" panose="020F0502020204030204" pitchFamily="34" charset="0"/>
              <a:buNone/>
            </a:pPr>
            <a:endParaRPr lang="en-US" sz="1800" dirty="0">
              <a:solidFill>
                <a:srgbClr val="FFFFFF"/>
              </a:solidFill>
            </a:endParaRPr>
          </a:p>
        </p:txBody>
      </p:sp>
    </p:spTree>
    <p:extLst>
      <p:ext uri="{BB962C8B-B14F-4D97-AF65-F5344CB8AC3E}">
        <p14:creationId xmlns:p14="http://schemas.microsoft.com/office/powerpoint/2010/main" val="1146180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2257" y="634946"/>
            <a:ext cx="3690257" cy="1450757"/>
          </a:xfrm>
        </p:spPr>
        <p:txBody>
          <a:bodyPr vert="horz" lIns="91440" tIns="45720" rIns="91440" bIns="45720" rtlCol="0">
            <a:normAutofit fontScale="90000"/>
          </a:bodyPr>
          <a:lstStyle/>
          <a:p>
            <a:r>
              <a:rPr lang="en-US" sz="3200" dirty="0">
                <a:effectLst/>
                <a:latin typeface="Calibri" panose="020F0502020204030204" pitchFamily="34" charset="0"/>
                <a:ea typeface="Calibri" panose="020F0502020204030204" pitchFamily="34" charset="0"/>
              </a:rPr>
              <a:t>Use of Negative Screening that includes MRTI Guidance</a:t>
            </a:r>
            <a:endParaRPr lang="en-US" sz="4400" dirty="0"/>
          </a:p>
        </p:txBody>
      </p:sp>
      <p:cxnSp>
        <p:nvCxnSpPr>
          <p:cNvPr id="65" name="Straight Connector 6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3690257" cy="3461658"/>
          </a:xfrm>
        </p:spPr>
        <p:txBody>
          <a:bodyPr vert="horz" lIns="0" tIns="45720" rIns="0" bIns="45720" rtlCol="0" anchor="t">
            <a:normAutofit/>
          </a:bodyPr>
          <a:lstStyle/>
          <a:p>
            <a:pPr marL="0" indent="0">
              <a:buNone/>
            </a:pPr>
            <a:r>
              <a:rPr lang="en-US" dirty="0"/>
              <a:t>Includes all companies on the MRTI Divestment/Proscription List:</a:t>
            </a:r>
          </a:p>
          <a:p>
            <a:pPr marL="0" indent="0">
              <a:buNone/>
            </a:pPr>
            <a:r>
              <a:rPr lang="en-US" dirty="0"/>
              <a:t>Removes firms engaged in alcohol, tobacco, weapons, gambling, for-profit prisons, and other social rights offenders</a:t>
            </a:r>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4423" r="12442" b="2"/>
          <a:stretch/>
        </p:blipFill>
        <p:spPr>
          <a:xfrm>
            <a:off x="4648201" y="640081"/>
            <a:ext cx="6909801" cy="5314406"/>
          </a:xfrm>
          <a:prstGeom prst="rect">
            <a:avLst/>
          </a:prstGeom>
        </p:spPr>
      </p:pic>
      <p:sp>
        <p:nvSpPr>
          <p:cNvPr id="67" name="Rectangle 6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34462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2257" y="634946"/>
            <a:ext cx="3690257" cy="1450757"/>
          </a:xfrm>
        </p:spPr>
        <p:txBody>
          <a:bodyPr vert="horz" lIns="91440" tIns="45720" rIns="91440" bIns="45720" rtlCol="0">
            <a:normAutofit/>
          </a:bodyPr>
          <a:lstStyle/>
          <a:p>
            <a:r>
              <a:rPr lang="en-US" sz="2200"/>
              <a:t>Use of positive screening for Diversity, Equity and Inclusion!</a:t>
            </a:r>
          </a:p>
        </p:txBody>
      </p:sp>
      <p:cxnSp>
        <p:nvCxnSpPr>
          <p:cNvPr id="65" name="Straight Connector 6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3690257" cy="3461658"/>
          </a:xfrm>
        </p:spPr>
        <p:txBody>
          <a:bodyPr vert="horz" lIns="0" tIns="45720" rIns="0" bIns="45720" rtlCol="0" anchor="t">
            <a:normAutofit fontScale="92500" lnSpcReduction="20000"/>
          </a:bodyPr>
          <a:lstStyle/>
          <a:p>
            <a:pPr marL="0" indent="0">
              <a:buNone/>
            </a:pPr>
            <a:r>
              <a:rPr lang="en-US" dirty="0"/>
              <a:t>Positive Screening conditions:</a:t>
            </a:r>
          </a:p>
          <a:p>
            <a:r>
              <a:rPr lang="en-US" dirty="0"/>
              <a:t>Using ISS ESG screening technology to develop a score for firms and their progress on critical diversity, equity, inclusion and ESG criterion. </a:t>
            </a:r>
          </a:p>
          <a:p>
            <a:r>
              <a:rPr lang="en-US" dirty="0"/>
              <a:t>This includes numerous MRTI positive screen data points to sort out the best of breed securities representing sectors and industries in line with the allocation within the Russell 3000 index.</a:t>
            </a:r>
          </a:p>
          <a:p>
            <a:endParaRPr lang="en-US" dirty="0"/>
          </a:p>
          <a:p>
            <a:endParaRPr lang="en-US" dirty="0"/>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4423" r="12442" b="2"/>
          <a:stretch/>
        </p:blipFill>
        <p:spPr>
          <a:xfrm>
            <a:off x="4648201" y="640081"/>
            <a:ext cx="6909801" cy="5314406"/>
          </a:xfrm>
          <a:prstGeom prst="rect">
            <a:avLst/>
          </a:prstGeom>
        </p:spPr>
      </p:pic>
      <p:sp>
        <p:nvSpPr>
          <p:cNvPr id="67" name="Rectangle 6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183231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642257" y="634946"/>
            <a:ext cx="6432434" cy="1450757"/>
          </a:xfrm>
        </p:spPr>
        <p:txBody>
          <a:bodyPr vert="horz" lIns="91440" tIns="45720" rIns="91440" bIns="45720" rtlCol="0">
            <a:normAutofit/>
          </a:bodyPr>
          <a:lstStyle/>
          <a:p>
            <a:r>
              <a:rPr lang="en-US" sz="3300"/>
              <a:t>Positive screening for Diversity Equity and Inclusion</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dirty="0"/>
          </a:p>
          <a:p>
            <a:endParaRPr lang="en-US" dirty="0"/>
          </a:p>
        </p:txBody>
      </p:sp>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9B529A3E-7AE9-4F87-85F8-513ADC9F9E5B}"/>
              </a:ext>
            </a:extLst>
          </p:cNvPr>
          <p:cNvPicPr>
            <a:picLocks noChangeAspect="1"/>
          </p:cNvPicPr>
          <p:nvPr/>
        </p:nvPicPr>
        <p:blipFill>
          <a:blip r:embed="rId3"/>
          <a:stretch>
            <a:fillRect/>
          </a:stretch>
        </p:blipFill>
        <p:spPr>
          <a:xfrm>
            <a:off x="6095999" y="1623497"/>
            <a:ext cx="5725323" cy="4599557"/>
          </a:xfrm>
          <a:prstGeom prst="rect">
            <a:avLst/>
          </a:prstGeom>
        </p:spPr>
      </p:pic>
      <p:sp>
        <p:nvSpPr>
          <p:cNvPr id="3" name="TextBox 2">
            <a:extLst>
              <a:ext uri="{FF2B5EF4-FFF2-40B4-BE49-F238E27FC236}">
                <a16:creationId xmlns:a16="http://schemas.microsoft.com/office/drawing/2014/main" id="{0CE6649D-6B49-438A-86CC-1FA0786B253E}"/>
              </a:ext>
            </a:extLst>
          </p:cNvPr>
          <p:cNvSpPr txBox="1"/>
          <p:nvPr/>
        </p:nvSpPr>
        <p:spPr>
          <a:xfrm>
            <a:off x="753818" y="2200346"/>
            <a:ext cx="5460551" cy="3170099"/>
          </a:xfrm>
          <a:prstGeom prst="rect">
            <a:avLst/>
          </a:prstGeom>
          <a:noFill/>
        </p:spPr>
        <p:txBody>
          <a:bodyPr wrap="square" lIns="91440" tIns="45720" rIns="91440" bIns="45720" rtlCol="0" anchor="t">
            <a:spAutoFit/>
          </a:bodyPr>
          <a:lstStyle/>
          <a:p>
            <a:pPr>
              <a:spcAft>
                <a:spcPts val="600"/>
              </a:spcAft>
            </a:pPr>
            <a:r>
              <a:rPr lang="en-US" u="sng" dirty="0"/>
              <a:t>Fund structure:</a:t>
            </a:r>
            <a:endParaRPr lang="en-US" dirty="0"/>
          </a:p>
          <a:p>
            <a:pPr marL="285750" indent="-285750">
              <a:spcAft>
                <a:spcPts val="600"/>
              </a:spcAft>
              <a:buFont typeface="Arial" panose="020B0604020202020204" pitchFamily="34" charset="0"/>
              <a:buChar char="•"/>
            </a:pPr>
            <a:r>
              <a:rPr lang="en-US" dirty="0"/>
              <a:t>Universe of securities – U.S. Large, Mid and Small Cap (total market universe to begin the screening process).</a:t>
            </a:r>
          </a:p>
          <a:p>
            <a:pPr marL="285750" indent="-285750">
              <a:spcAft>
                <a:spcPts val="600"/>
              </a:spcAft>
              <a:buFont typeface="Arial" panose="020B0604020202020204" pitchFamily="34" charset="0"/>
              <a:buChar char="•"/>
            </a:pPr>
            <a:r>
              <a:rPr lang="en-US" dirty="0">
                <a:ea typeface="+mn-lt"/>
                <a:cs typeface="+mn-lt"/>
              </a:rPr>
              <a:t>Application of positive screens to emphasize companies with strong social values aligned with the PCUSA values for diversity, equity, and inclusion.</a:t>
            </a:r>
          </a:p>
          <a:p>
            <a:pPr marL="285750" indent="-285750">
              <a:spcAft>
                <a:spcPts val="600"/>
              </a:spcAft>
              <a:buFont typeface="Arial" panose="020B0604020202020204" pitchFamily="34" charset="0"/>
              <a:buChar char="•"/>
            </a:pPr>
            <a:r>
              <a:rPr lang="en-US" dirty="0"/>
              <a:t>Application of negative screens for MRTI listed companies.</a:t>
            </a:r>
          </a:p>
        </p:txBody>
      </p:sp>
    </p:spTree>
    <p:extLst>
      <p:ext uri="{BB962C8B-B14F-4D97-AF65-F5344CB8AC3E}">
        <p14:creationId xmlns:p14="http://schemas.microsoft.com/office/powerpoint/2010/main" val="288801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a:t>Positive screening for </a:t>
            </a:r>
            <a:r>
              <a:rPr lang="en-US">
                <a:ea typeface="+mj-lt"/>
                <a:cs typeface="+mj-lt"/>
              </a:rPr>
              <a:t>Diversity Equity and Inclusion</a:t>
            </a:r>
            <a:endParaRPr lang="en-US"/>
          </a:p>
        </p:txBody>
      </p:sp>
      <p:cxnSp>
        <p:nvCxnSpPr>
          <p:cNvPr id="56" name="Straight Connector 55">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1097280" y="2108201"/>
            <a:ext cx="5575367" cy="3760891"/>
          </a:xfrm>
        </p:spPr>
        <p:txBody>
          <a:bodyPr>
            <a:normAutofit/>
          </a:bodyPr>
          <a:lstStyle/>
          <a:p>
            <a:endParaRPr lang="en-US" sz="2800"/>
          </a:p>
          <a:p>
            <a:endParaRPr lang="en-US" sz="2800"/>
          </a:p>
        </p:txBody>
      </p:sp>
      <p:sp>
        <p:nvSpPr>
          <p:cNvPr id="58" name="Rectangle 57">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844366" y="2200346"/>
            <a:ext cx="10877939" cy="4678204"/>
          </a:xfrm>
          <a:prstGeom prst="rect">
            <a:avLst/>
          </a:prstGeom>
          <a:noFill/>
        </p:spPr>
        <p:txBody>
          <a:bodyPr wrap="square" lIns="91440" tIns="45720" rIns="91440" bIns="45720" rtlCol="0" anchor="t">
            <a:spAutoFit/>
          </a:bodyPr>
          <a:lstStyle/>
          <a:p>
            <a:r>
              <a:rPr lang="en-US" sz="2400" u="sng" dirty="0"/>
              <a:t>ISS Positive ESG Screening</a:t>
            </a:r>
            <a:r>
              <a:rPr lang="en-US" sz="2400" dirty="0"/>
              <a:t>:</a:t>
            </a:r>
          </a:p>
          <a:p>
            <a:endParaRPr lang="en-US" dirty="0"/>
          </a:p>
          <a:p>
            <a:r>
              <a:rPr lang="en-US" sz="2400" dirty="0"/>
              <a:t>The Presbyterian Diversity, Equity, &amp; Inclusion U.S. Stock Index Fund* (DEI U.S. Stock Index Fund) provides exposure to U.S. companies in the top tier of commitment to equal opportunity, non-discrimination, and diversity. This is measured through policies, programs, performance, and impact. The evaluation considers not only diversity, equity and inclusion within the companies own workforce, but also within their supply chains, community involvement, and climate commitments. </a:t>
            </a:r>
          </a:p>
          <a:p>
            <a:endParaRPr lang="en-US" sz="2400" dirty="0"/>
          </a:p>
          <a:p>
            <a:r>
              <a:rPr lang="en-US" sz="1400" dirty="0"/>
              <a:t>* Presbyterian Diversity, Equity &amp; Inclusion U.S. Stock Index Fund is an internal term under development. It doesn't refer to an actual offering at this time. Input is still being gathered for the final ESG Screens.</a:t>
            </a:r>
          </a:p>
          <a:p>
            <a:endParaRPr lang="en-US" dirty="0"/>
          </a:p>
          <a:p>
            <a:endParaRPr lang="en-US" dirty="0"/>
          </a:p>
        </p:txBody>
      </p:sp>
    </p:spTree>
    <p:extLst>
      <p:ext uri="{BB962C8B-B14F-4D97-AF65-F5344CB8AC3E}">
        <p14:creationId xmlns:p14="http://schemas.microsoft.com/office/powerpoint/2010/main" val="3514126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177301"/>
            <a:ext cx="10058400" cy="1450757"/>
          </a:xfrm>
        </p:spPr>
        <p:txBody>
          <a:bodyPr vert="horz" lIns="91440" tIns="45720" rIns="91440" bIns="45720" rtlCol="0">
            <a:normAutofit/>
          </a:bodyPr>
          <a:lstStyle/>
          <a:p>
            <a:r>
              <a:rPr lang="en-US"/>
              <a:t>Positive screening for Diversity Equity and Inclusion</a:t>
            </a:r>
          </a:p>
        </p:txBody>
      </p:sp>
      <p:cxnSp>
        <p:nvCxnSpPr>
          <p:cNvPr id="56" name="Straight Connector 55">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1097280" y="2108201"/>
            <a:ext cx="5575367" cy="3760891"/>
          </a:xfrm>
        </p:spPr>
        <p:txBody>
          <a:bodyPr>
            <a:normAutofit/>
          </a:bodyPr>
          <a:lstStyle/>
          <a:p>
            <a:endParaRPr lang="en-US" sz="2800"/>
          </a:p>
          <a:p>
            <a:endParaRPr lang="en-US" sz="2800"/>
          </a:p>
        </p:txBody>
      </p:sp>
      <p:sp>
        <p:nvSpPr>
          <p:cNvPr id="58" name="Rectangle 57">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742667" y="1989402"/>
            <a:ext cx="10767626" cy="4401205"/>
          </a:xfrm>
          <a:prstGeom prst="rect">
            <a:avLst/>
          </a:prstGeom>
          <a:noFill/>
        </p:spPr>
        <p:txBody>
          <a:bodyPr wrap="square" lIns="91440" tIns="45720" rIns="91440" bIns="45720" rtlCol="0" anchor="t">
            <a:spAutoFit/>
          </a:bodyPr>
          <a:lstStyle/>
          <a:p>
            <a:r>
              <a:rPr lang="en-US" sz="2000"/>
              <a:t>Index Inclusion: The DEI U.S. Stock Index Fund uses a sampling approach to track the U.S. total stock market index. U.S. stocks in the Russell 3000 index are eligible to be considered for inclusion in the DEI U.S. Stock Index Fund. To be included in the DEI U.S. Stock Index Fund, companies must be in the top 10% of all listed U.S. companies (approx. the top 300 companies) in a composite rating which measures the following:</a:t>
            </a:r>
          </a:p>
          <a:p>
            <a:endParaRPr lang="en-US" sz="2000"/>
          </a:p>
          <a:p>
            <a:pPr marL="342900" indent="-342900">
              <a:buFont typeface="Wingdings" panose="05000000000000000000" pitchFamily="2" charset="2"/>
              <a:buChar char="v"/>
            </a:pPr>
            <a:r>
              <a:rPr lang="en-US" sz="2000"/>
              <a:t>Board &amp; Management Diversity</a:t>
            </a:r>
          </a:p>
          <a:p>
            <a:pPr marL="342900" indent="-342900">
              <a:buFont typeface="Wingdings" panose="05000000000000000000" pitchFamily="2" charset="2"/>
              <a:buChar char="v"/>
            </a:pPr>
            <a:r>
              <a:rPr lang="en-US" sz="2000"/>
              <a:t>Non-Discrimination Policies</a:t>
            </a:r>
          </a:p>
          <a:p>
            <a:pPr marL="342900" indent="-342900">
              <a:buFont typeface="Wingdings" panose="05000000000000000000" pitchFamily="2" charset="2"/>
              <a:buChar char="v"/>
            </a:pPr>
            <a:r>
              <a:rPr lang="en-US" sz="2000"/>
              <a:t>Measures to Promote Equal Opportunity &amp; Diversity</a:t>
            </a:r>
          </a:p>
          <a:p>
            <a:pPr marL="342900" indent="-342900">
              <a:buFont typeface="Wingdings" panose="05000000000000000000" pitchFamily="2" charset="2"/>
              <a:buChar char="v"/>
            </a:pPr>
            <a:r>
              <a:rPr lang="en-US" sz="2000"/>
              <a:t>Supplier Standards- Labor rights &amp; Working Conditions</a:t>
            </a:r>
          </a:p>
          <a:p>
            <a:pPr marL="342900" indent="-342900">
              <a:buFont typeface="Wingdings" panose="05000000000000000000" pitchFamily="2" charset="2"/>
              <a:buChar char="v"/>
            </a:pPr>
            <a:r>
              <a:rPr lang="en-US" sz="2000"/>
              <a:t>Supplier Standards- Human Rights  - this includes: Conflict Minerals, Right to Clean Water, Indigenous Peoples</a:t>
            </a:r>
          </a:p>
          <a:p>
            <a:pPr marL="342900" indent="-342900">
              <a:buFont typeface="Wingdings" panose="05000000000000000000" pitchFamily="2" charset="2"/>
              <a:buChar char="v"/>
            </a:pPr>
            <a:r>
              <a:rPr lang="en-US" sz="2000"/>
              <a:t>Climate Change Strategy</a:t>
            </a:r>
          </a:p>
          <a:p>
            <a:pPr marL="342900" indent="-342900">
              <a:buFont typeface="Wingdings" panose="05000000000000000000" pitchFamily="2" charset="2"/>
              <a:buChar char="v"/>
            </a:pPr>
            <a:r>
              <a:rPr lang="en-US" sz="2000"/>
              <a:t>Community Involvement</a:t>
            </a:r>
          </a:p>
        </p:txBody>
      </p:sp>
    </p:spTree>
    <p:extLst>
      <p:ext uri="{BB962C8B-B14F-4D97-AF65-F5344CB8AC3E}">
        <p14:creationId xmlns:p14="http://schemas.microsoft.com/office/powerpoint/2010/main" val="3691143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a:t>Positive screening for Diversity Equity and Inclusion</a:t>
            </a:r>
          </a:p>
        </p:txBody>
      </p:sp>
      <p:cxnSp>
        <p:nvCxnSpPr>
          <p:cNvPr id="56" name="Straight Connector 55">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1097280" y="2108201"/>
            <a:ext cx="5575367" cy="3760891"/>
          </a:xfrm>
        </p:spPr>
        <p:txBody>
          <a:bodyPr>
            <a:normAutofit/>
          </a:bodyPr>
          <a:lstStyle/>
          <a:p>
            <a:endParaRPr lang="en-US" sz="2800"/>
          </a:p>
          <a:p>
            <a:endParaRPr lang="en-US" sz="2800"/>
          </a:p>
        </p:txBody>
      </p:sp>
      <p:sp>
        <p:nvSpPr>
          <p:cNvPr id="58" name="Rectangle 57">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7">
            <a:extLst>
              <a:ext uri="{FF2B5EF4-FFF2-40B4-BE49-F238E27FC236}">
                <a16:creationId xmlns:a16="http://schemas.microsoft.com/office/drawing/2014/main" id="{C98EEC18-73EA-42EF-A2B8-D1161F9D604A}"/>
              </a:ext>
            </a:extLst>
          </p:cNvPr>
          <p:cNvPicPr>
            <a:picLocks noChangeAspect="1"/>
          </p:cNvPicPr>
          <p:nvPr/>
        </p:nvPicPr>
        <p:blipFill>
          <a:blip r:embed="rId3"/>
          <a:stretch>
            <a:fillRect/>
          </a:stretch>
        </p:blipFill>
        <p:spPr>
          <a:xfrm>
            <a:off x="954881" y="1897380"/>
            <a:ext cx="10616339" cy="3959308"/>
          </a:xfrm>
          <a:prstGeom prst="rect">
            <a:avLst/>
          </a:prstGeom>
        </p:spPr>
      </p:pic>
    </p:spTree>
    <p:extLst>
      <p:ext uri="{BB962C8B-B14F-4D97-AF65-F5344CB8AC3E}">
        <p14:creationId xmlns:p14="http://schemas.microsoft.com/office/powerpoint/2010/main" val="304445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376824" y="408332"/>
            <a:ext cx="6432434" cy="1450757"/>
          </a:xfrm>
        </p:spPr>
        <p:txBody>
          <a:bodyPr vert="horz" lIns="91440" tIns="45720" rIns="91440" bIns="45720" rtlCol="0">
            <a:normAutofit/>
          </a:bodyPr>
          <a:lstStyle/>
          <a:p>
            <a:r>
              <a:rPr lang="en-US" sz="3300"/>
              <a:t>Security &amp; Fund Analysis and Results…</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352425" y="2267421"/>
            <a:ext cx="6959135" cy="400110"/>
          </a:xfrm>
          <a:prstGeom prst="rect">
            <a:avLst/>
          </a:prstGeom>
          <a:noFill/>
        </p:spPr>
        <p:txBody>
          <a:bodyPr wrap="square" lIns="91440" tIns="45720" rIns="91440" bIns="45720" rtlCol="0" anchor="t">
            <a:spAutoFit/>
          </a:bodyPr>
          <a:lstStyle/>
          <a:p>
            <a:pPr>
              <a:spcAft>
                <a:spcPts val="600"/>
              </a:spcAft>
            </a:pPr>
            <a:endParaRPr lang="en-US" sz="2000"/>
          </a:p>
        </p:txBody>
      </p:sp>
      <p:sp>
        <p:nvSpPr>
          <p:cNvPr id="5" name="TextBox 4">
            <a:extLst>
              <a:ext uri="{FF2B5EF4-FFF2-40B4-BE49-F238E27FC236}">
                <a16:creationId xmlns:a16="http://schemas.microsoft.com/office/drawing/2014/main" id="{D5BA0ABC-642F-4603-A4EF-92E534629B2F}"/>
              </a:ext>
            </a:extLst>
          </p:cNvPr>
          <p:cNvSpPr txBox="1"/>
          <p:nvPr/>
        </p:nvSpPr>
        <p:spPr>
          <a:xfrm>
            <a:off x="538619" y="2407085"/>
            <a:ext cx="68663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endParaRPr lang="en-US"/>
          </a:p>
        </p:txBody>
      </p:sp>
      <p:pic>
        <p:nvPicPr>
          <p:cNvPr id="7" name="Picture 6">
            <a:extLst>
              <a:ext uri="{FF2B5EF4-FFF2-40B4-BE49-F238E27FC236}">
                <a16:creationId xmlns:a16="http://schemas.microsoft.com/office/drawing/2014/main" id="{FC48422C-9C80-4AE3-BC98-B9E440E9CAB2}"/>
              </a:ext>
            </a:extLst>
          </p:cNvPr>
          <p:cNvPicPr>
            <a:picLocks noChangeAspect="1"/>
          </p:cNvPicPr>
          <p:nvPr/>
        </p:nvPicPr>
        <p:blipFill>
          <a:blip r:embed="rId5"/>
          <a:stretch>
            <a:fillRect/>
          </a:stretch>
        </p:blipFill>
        <p:spPr>
          <a:xfrm>
            <a:off x="514144" y="2464696"/>
            <a:ext cx="6631943" cy="2313824"/>
          </a:xfrm>
          <a:prstGeom prst="rect">
            <a:avLst/>
          </a:prstGeom>
        </p:spPr>
      </p:pic>
    </p:spTree>
    <p:extLst>
      <p:ext uri="{BB962C8B-B14F-4D97-AF65-F5344CB8AC3E}">
        <p14:creationId xmlns:p14="http://schemas.microsoft.com/office/powerpoint/2010/main" val="350074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376824" y="408332"/>
            <a:ext cx="6432434" cy="1450757"/>
          </a:xfrm>
        </p:spPr>
        <p:txBody>
          <a:bodyPr vert="horz" lIns="91440" tIns="45720" rIns="91440" bIns="45720" rtlCol="0">
            <a:normAutofit/>
          </a:bodyPr>
          <a:lstStyle/>
          <a:p>
            <a:r>
              <a:rPr lang="en-US" sz="3300"/>
              <a:t>Security &amp; Fund Analysis and Results…</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352425" y="2267421"/>
            <a:ext cx="6959135" cy="400110"/>
          </a:xfrm>
          <a:prstGeom prst="rect">
            <a:avLst/>
          </a:prstGeom>
          <a:noFill/>
        </p:spPr>
        <p:txBody>
          <a:bodyPr wrap="square" lIns="91440" tIns="45720" rIns="91440" bIns="45720" rtlCol="0" anchor="t">
            <a:spAutoFit/>
          </a:bodyPr>
          <a:lstStyle/>
          <a:p>
            <a:pPr>
              <a:spcAft>
                <a:spcPts val="600"/>
              </a:spcAft>
            </a:pPr>
            <a:endParaRPr lang="en-US" sz="2000"/>
          </a:p>
        </p:txBody>
      </p:sp>
      <p:sp>
        <p:nvSpPr>
          <p:cNvPr id="5" name="TextBox 4">
            <a:extLst>
              <a:ext uri="{FF2B5EF4-FFF2-40B4-BE49-F238E27FC236}">
                <a16:creationId xmlns:a16="http://schemas.microsoft.com/office/drawing/2014/main" id="{D5BA0ABC-642F-4603-A4EF-92E534629B2F}"/>
              </a:ext>
            </a:extLst>
          </p:cNvPr>
          <p:cNvSpPr txBox="1"/>
          <p:nvPr/>
        </p:nvSpPr>
        <p:spPr>
          <a:xfrm>
            <a:off x="538619" y="2407085"/>
            <a:ext cx="68663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endParaRPr lang="en-US"/>
          </a:p>
        </p:txBody>
      </p:sp>
      <p:pic>
        <p:nvPicPr>
          <p:cNvPr id="6" name="Picture 6" descr="Chart, bar chart&#10;&#10;Description automatically generated">
            <a:extLst>
              <a:ext uri="{FF2B5EF4-FFF2-40B4-BE49-F238E27FC236}">
                <a16:creationId xmlns:a16="http://schemas.microsoft.com/office/drawing/2014/main" id="{2DEE0418-F003-4D5D-B81D-F3A2822D3C8A}"/>
              </a:ext>
            </a:extLst>
          </p:cNvPr>
          <p:cNvPicPr>
            <a:picLocks noChangeAspect="1"/>
          </p:cNvPicPr>
          <p:nvPr/>
        </p:nvPicPr>
        <p:blipFill>
          <a:blip r:embed="rId5"/>
          <a:stretch>
            <a:fillRect/>
          </a:stretch>
        </p:blipFill>
        <p:spPr>
          <a:xfrm>
            <a:off x="379409" y="2266413"/>
            <a:ext cx="6820292" cy="3833059"/>
          </a:xfrm>
          <a:prstGeom prst="rect">
            <a:avLst/>
          </a:prstGeom>
        </p:spPr>
      </p:pic>
    </p:spTree>
    <p:extLst>
      <p:ext uri="{BB962C8B-B14F-4D97-AF65-F5344CB8AC3E}">
        <p14:creationId xmlns:p14="http://schemas.microsoft.com/office/powerpoint/2010/main" val="3381618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376824" y="408332"/>
            <a:ext cx="6432434" cy="1450757"/>
          </a:xfrm>
        </p:spPr>
        <p:txBody>
          <a:bodyPr vert="horz" lIns="91440" tIns="45720" rIns="91440" bIns="45720" rtlCol="0">
            <a:normAutofit/>
          </a:bodyPr>
          <a:lstStyle/>
          <a:p>
            <a:r>
              <a:rPr lang="en-US" sz="3300"/>
              <a:t>Security &amp; Fund Analysis and Results…</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352425" y="2267421"/>
            <a:ext cx="6959135" cy="400110"/>
          </a:xfrm>
          <a:prstGeom prst="rect">
            <a:avLst/>
          </a:prstGeom>
          <a:noFill/>
        </p:spPr>
        <p:txBody>
          <a:bodyPr wrap="square" lIns="91440" tIns="45720" rIns="91440" bIns="45720" rtlCol="0" anchor="t">
            <a:spAutoFit/>
          </a:bodyPr>
          <a:lstStyle/>
          <a:p>
            <a:pPr>
              <a:spcAft>
                <a:spcPts val="600"/>
              </a:spcAft>
            </a:pPr>
            <a:endParaRPr lang="en-US" sz="2000"/>
          </a:p>
        </p:txBody>
      </p:sp>
      <p:sp>
        <p:nvSpPr>
          <p:cNvPr id="5" name="TextBox 4">
            <a:extLst>
              <a:ext uri="{FF2B5EF4-FFF2-40B4-BE49-F238E27FC236}">
                <a16:creationId xmlns:a16="http://schemas.microsoft.com/office/drawing/2014/main" id="{D5BA0ABC-642F-4603-A4EF-92E534629B2F}"/>
              </a:ext>
            </a:extLst>
          </p:cNvPr>
          <p:cNvSpPr txBox="1"/>
          <p:nvPr/>
        </p:nvSpPr>
        <p:spPr>
          <a:xfrm>
            <a:off x="538619" y="2407085"/>
            <a:ext cx="686634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Back Test Examples:</a:t>
            </a:r>
          </a:p>
          <a:p>
            <a:endParaRPr lang="en-US"/>
          </a:p>
          <a:p>
            <a:endParaRPr lang="en-US"/>
          </a:p>
        </p:txBody>
      </p:sp>
      <p:graphicFrame>
        <p:nvGraphicFramePr>
          <p:cNvPr id="8" name="Table 7">
            <a:extLst>
              <a:ext uri="{FF2B5EF4-FFF2-40B4-BE49-F238E27FC236}">
                <a16:creationId xmlns:a16="http://schemas.microsoft.com/office/drawing/2014/main" id="{AED84FEE-BA67-46AC-99EF-6DA12B6B9C09}"/>
              </a:ext>
            </a:extLst>
          </p:cNvPr>
          <p:cNvGraphicFramePr>
            <a:graphicFrameLocks noGrp="1"/>
          </p:cNvGraphicFramePr>
          <p:nvPr>
            <p:extLst>
              <p:ext uri="{D42A27DB-BD31-4B8C-83A1-F6EECF244321}">
                <p14:modId xmlns:p14="http://schemas.microsoft.com/office/powerpoint/2010/main" val="3452885963"/>
              </p:ext>
            </p:extLst>
          </p:nvPr>
        </p:nvGraphicFramePr>
        <p:xfrm>
          <a:off x="637592" y="2791408"/>
          <a:ext cx="6552006" cy="822960"/>
        </p:xfrm>
        <a:graphic>
          <a:graphicData uri="http://schemas.openxmlformats.org/drawingml/2006/table">
            <a:tbl>
              <a:tblPr firstRow="1" bandRow="1">
                <a:tableStyleId>{5C22544A-7EE6-4342-B048-85BDC9FD1C3A}</a:tableStyleId>
              </a:tblPr>
              <a:tblGrid>
                <a:gridCol w="2282826">
                  <a:extLst>
                    <a:ext uri="{9D8B030D-6E8A-4147-A177-3AD203B41FA5}">
                      <a16:colId xmlns:a16="http://schemas.microsoft.com/office/drawing/2014/main" val="2452868865"/>
                    </a:ext>
                  </a:extLst>
                </a:gridCol>
                <a:gridCol w="1423060">
                  <a:extLst>
                    <a:ext uri="{9D8B030D-6E8A-4147-A177-3AD203B41FA5}">
                      <a16:colId xmlns:a16="http://schemas.microsoft.com/office/drawing/2014/main" val="459483824"/>
                    </a:ext>
                  </a:extLst>
                </a:gridCol>
                <a:gridCol w="1423060">
                  <a:extLst>
                    <a:ext uri="{9D8B030D-6E8A-4147-A177-3AD203B41FA5}">
                      <a16:colId xmlns:a16="http://schemas.microsoft.com/office/drawing/2014/main" val="2893770534"/>
                    </a:ext>
                  </a:extLst>
                </a:gridCol>
                <a:gridCol w="1423060">
                  <a:extLst>
                    <a:ext uri="{9D8B030D-6E8A-4147-A177-3AD203B41FA5}">
                      <a16:colId xmlns:a16="http://schemas.microsoft.com/office/drawing/2014/main" val="2026056448"/>
                    </a:ext>
                  </a:extLst>
                </a:gridCol>
              </a:tblGrid>
              <a:tr h="272142">
                <a:tc>
                  <a:txBody>
                    <a:bodyPr/>
                    <a:lstStyle/>
                    <a:p>
                      <a:r>
                        <a:rPr lang="en-US">
                          <a:effectLst/>
                        </a:rPr>
                        <a:t>11/30/2020</a:t>
                      </a:r>
                    </a:p>
                  </a:txBody>
                  <a:tcPr marL="0" marR="0" marT="0" marB="0" anchor="ctr"/>
                </a:tc>
                <a:tc>
                  <a:txBody>
                    <a:bodyPr/>
                    <a:lstStyle/>
                    <a:p>
                      <a:pPr algn="ctr"/>
                      <a:r>
                        <a:rPr lang="en-US">
                          <a:effectLst/>
                        </a:rPr>
                        <a:t>YTD</a:t>
                      </a:r>
                    </a:p>
                  </a:txBody>
                  <a:tcPr marL="0" marR="0" marT="0" marB="0" anchor="ctr"/>
                </a:tc>
                <a:tc>
                  <a:txBody>
                    <a:bodyPr/>
                    <a:lstStyle/>
                    <a:p>
                      <a:pPr algn="ctr"/>
                      <a:r>
                        <a:rPr lang="en-US">
                          <a:effectLst/>
                        </a:rPr>
                        <a:t>1 </a:t>
                      </a:r>
                      <a:r>
                        <a:rPr lang="en-US" err="1">
                          <a:effectLst/>
                        </a:rPr>
                        <a:t>Yr</a:t>
                      </a:r>
                    </a:p>
                  </a:txBody>
                  <a:tcPr marL="0" marR="0" marT="0" marB="0" anchor="ctr"/>
                </a:tc>
                <a:tc>
                  <a:txBody>
                    <a:bodyPr/>
                    <a:lstStyle/>
                    <a:p>
                      <a:pPr algn="ctr"/>
                      <a:r>
                        <a:rPr lang="en-US">
                          <a:effectLst/>
                        </a:rPr>
                        <a:t>2 </a:t>
                      </a:r>
                      <a:r>
                        <a:rPr lang="en-US" err="1">
                          <a:effectLst/>
                        </a:rPr>
                        <a:t>Yr</a:t>
                      </a:r>
                    </a:p>
                  </a:txBody>
                  <a:tcPr marL="0" marR="0" marT="0" marB="0" anchor="ctr"/>
                </a:tc>
                <a:extLst>
                  <a:ext uri="{0D108BD9-81ED-4DB2-BD59-A6C34878D82A}">
                    <a16:rowId xmlns:a16="http://schemas.microsoft.com/office/drawing/2014/main" val="3374773326"/>
                  </a:ext>
                </a:extLst>
              </a:tr>
              <a:tr h="272142">
                <a:tc>
                  <a:txBody>
                    <a:bodyPr/>
                    <a:lstStyle/>
                    <a:p>
                      <a:r>
                        <a:rPr lang="en-US" dirty="0">
                          <a:effectLst/>
                        </a:rPr>
                        <a:t>DEI + MRTI</a:t>
                      </a:r>
                    </a:p>
                  </a:txBody>
                  <a:tcPr marL="0" marR="0" marT="0" marB="0" anchor="ctr"/>
                </a:tc>
                <a:tc>
                  <a:txBody>
                    <a:bodyPr/>
                    <a:lstStyle/>
                    <a:p>
                      <a:pPr algn="ctr"/>
                      <a:r>
                        <a:rPr lang="en-US"/>
                        <a:t>14.06%</a:t>
                      </a:r>
                    </a:p>
                  </a:txBody>
                  <a:tcPr marL="0" marR="0" marT="0" marB="0" anchor="ctr"/>
                </a:tc>
                <a:tc>
                  <a:txBody>
                    <a:bodyPr/>
                    <a:lstStyle/>
                    <a:p>
                      <a:pPr algn="ctr"/>
                      <a:r>
                        <a:rPr lang="en-US"/>
                        <a:t>17.40%</a:t>
                      </a:r>
                    </a:p>
                  </a:txBody>
                  <a:tcPr marL="0" marR="0" marT="0" marB="0" anchor="ctr"/>
                </a:tc>
                <a:tc>
                  <a:txBody>
                    <a:bodyPr/>
                    <a:lstStyle/>
                    <a:p>
                      <a:pPr algn="ctr"/>
                      <a:r>
                        <a:rPr lang="en-US"/>
                        <a:t>15.08%</a:t>
                      </a:r>
                    </a:p>
                  </a:txBody>
                  <a:tcPr marL="0" marR="0" marT="0" marB="0" anchor="ctr"/>
                </a:tc>
                <a:extLst>
                  <a:ext uri="{0D108BD9-81ED-4DB2-BD59-A6C34878D82A}">
                    <a16:rowId xmlns:a16="http://schemas.microsoft.com/office/drawing/2014/main" val="1389930114"/>
                  </a:ext>
                </a:extLst>
              </a:tr>
              <a:tr h="272142">
                <a:tc>
                  <a:txBody>
                    <a:bodyPr/>
                    <a:lstStyle/>
                    <a:p>
                      <a:r>
                        <a:rPr lang="en-US">
                          <a:effectLst/>
                        </a:rPr>
                        <a:t>Russell 3000</a:t>
                      </a:r>
                    </a:p>
                  </a:txBody>
                  <a:tcPr marL="0" marR="0" marT="0" marB="0" anchor="ctr"/>
                </a:tc>
                <a:tc>
                  <a:txBody>
                    <a:bodyPr/>
                    <a:lstStyle/>
                    <a:p>
                      <a:pPr algn="ctr"/>
                      <a:r>
                        <a:rPr lang="en-US"/>
                        <a:t>13.85%</a:t>
                      </a:r>
                    </a:p>
                  </a:txBody>
                  <a:tcPr marL="0" marR="0" marT="0" marB="0" anchor="ctr"/>
                </a:tc>
                <a:tc>
                  <a:txBody>
                    <a:bodyPr/>
                    <a:lstStyle/>
                    <a:p>
                      <a:pPr algn="ctr"/>
                      <a:r>
                        <a:rPr lang="en-US"/>
                        <a:t>16.95%</a:t>
                      </a:r>
                    </a:p>
                  </a:txBody>
                  <a:tcPr marL="0" marR="0" marT="0" marB="0" anchor="ctr"/>
                </a:tc>
                <a:tc>
                  <a:txBody>
                    <a:bodyPr/>
                    <a:lstStyle/>
                    <a:p>
                      <a:pPr algn="ctr"/>
                      <a:r>
                        <a:rPr lang="en-US" dirty="0"/>
                        <a:t>15.10%</a:t>
                      </a:r>
                    </a:p>
                  </a:txBody>
                  <a:tcPr marL="0" marR="0" marT="0" marB="0" anchor="ctr"/>
                </a:tc>
                <a:extLst>
                  <a:ext uri="{0D108BD9-81ED-4DB2-BD59-A6C34878D82A}">
                    <a16:rowId xmlns:a16="http://schemas.microsoft.com/office/drawing/2014/main" val="3836112249"/>
                  </a:ext>
                </a:extLst>
              </a:tr>
            </a:tbl>
          </a:graphicData>
        </a:graphic>
      </p:graphicFrame>
      <p:graphicFrame>
        <p:nvGraphicFramePr>
          <p:cNvPr id="10" name="Table 9">
            <a:extLst>
              <a:ext uri="{FF2B5EF4-FFF2-40B4-BE49-F238E27FC236}">
                <a16:creationId xmlns:a16="http://schemas.microsoft.com/office/drawing/2014/main" id="{4E9745AF-7B5C-449B-BDBB-DA9BB6F8EC7F}"/>
              </a:ext>
            </a:extLst>
          </p:cNvPr>
          <p:cNvGraphicFramePr>
            <a:graphicFrameLocks noGrp="1"/>
          </p:cNvGraphicFramePr>
          <p:nvPr>
            <p:extLst>
              <p:ext uri="{D42A27DB-BD31-4B8C-83A1-F6EECF244321}">
                <p14:modId xmlns:p14="http://schemas.microsoft.com/office/powerpoint/2010/main" val="1637606677"/>
              </p:ext>
            </p:extLst>
          </p:nvPr>
        </p:nvGraphicFramePr>
        <p:xfrm>
          <a:off x="626058" y="3710162"/>
          <a:ext cx="6590442" cy="822960"/>
        </p:xfrm>
        <a:graphic>
          <a:graphicData uri="http://schemas.openxmlformats.org/drawingml/2006/table">
            <a:tbl>
              <a:tblPr firstRow="1" bandRow="1">
                <a:tableStyleId>{5C22544A-7EE6-4342-B048-85BDC9FD1C3A}</a:tableStyleId>
              </a:tblPr>
              <a:tblGrid>
                <a:gridCol w="2296218">
                  <a:extLst>
                    <a:ext uri="{9D8B030D-6E8A-4147-A177-3AD203B41FA5}">
                      <a16:colId xmlns:a16="http://schemas.microsoft.com/office/drawing/2014/main" val="1493333489"/>
                    </a:ext>
                  </a:extLst>
                </a:gridCol>
                <a:gridCol w="1431408">
                  <a:extLst>
                    <a:ext uri="{9D8B030D-6E8A-4147-A177-3AD203B41FA5}">
                      <a16:colId xmlns:a16="http://schemas.microsoft.com/office/drawing/2014/main" val="367452835"/>
                    </a:ext>
                  </a:extLst>
                </a:gridCol>
                <a:gridCol w="1431408">
                  <a:extLst>
                    <a:ext uri="{9D8B030D-6E8A-4147-A177-3AD203B41FA5}">
                      <a16:colId xmlns:a16="http://schemas.microsoft.com/office/drawing/2014/main" val="3711723259"/>
                    </a:ext>
                  </a:extLst>
                </a:gridCol>
                <a:gridCol w="1431408">
                  <a:extLst>
                    <a:ext uri="{9D8B030D-6E8A-4147-A177-3AD203B41FA5}">
                      <a16:colId xmlns:a16="http://schemas.microsoft.com/office/drawing/2014/main" val="2492556875"/>
                    </a:ext>
                  </a:extLst>
                </a:gridCol>
              </a:tblGrid>
              <a:tr h="251407">
                <a:tc>
                  <a:txBody>
                    <a:bodyPr/>
                    <a:lstStyle/>
                    <a:p>
                      <a:pPr algn="l"/>
                      <a:r>
                        <a:rPr lang="en-US">
                          <a:effectLst/>
                        </a:rPr>
                        <a:t>12/31/2019</a:t>
                      </a:r>
                    </a:p>
                  </a:txBody>
                  <a:tcPr marL="0" marR="0" marT="0" marB="0" anchor="ctr"/>
                </a:tc>
                <a:tc>
                  <a:txBody>
                    <a:bodyPr/>
                    <a:lstStyle/>
                    <a:p>
                      <a:pPr algn="ctr"/>
                      <a:r>
                        <a:rPr lang="en-US">
                          <a:effectLst/>
                        </a:rPr>
                        <a:t>1 </a:t>
                      </a:r>
                      <a:r>
                        <a:rPr lang="en-US" err="1">
                          <a:effectLst/>
                        </a:rPr>
                        <a:t>Yr</a:t>
                      </a:r>
                    </a:p>
                  </a:txBody>
                  <a:tcPr marL="0" marR="0" marT="0" marB="0" anchor="ctr"/>
                </a:tc>
                <a:tc>
                  <a:txBody>
                    <a:bodyPr/>
                    <a:lstStyle/>
                    <a:p>
                      <a:pPr algn="ctr"/>
                      <a:r>
                        <a:rPr lang="en-US">
                          <a:effectLst/>
                        </a:rPr>
                        <a:t>2 </a:t>
                      </a:r>
                      <a:r>
                        <a:rPr lang="en-US" err="1">
                          <a:effectLst/>
                        </a:rPr>
                        <a:t>Yr</a:t>
                      </a:r>
                    </a:p>
                  </a:txBody>
                  <a:tcPr marL="0" marR="0" marT="0" marB="0" anchor="ctr"/>
                </a:tc>
                <a:tc>
                  <a:txBody>
                    <a:bodyPr/>
                    <a:lstStyle/>
                    <a:p>
                      <a:pPr algn="ctr"/>
                      <a:r>
                        <a:rPr lang="en-US">
                          <a:effectLst/>
                        </a:rPr>
                        <a:t>3 </a:t>
                      </a:r>
                      <a:r>
                        <a:rPr lang="en-US" err="1">
                          <a:effectLst/>
                        </a:rPr>
                        <a:t>Yr</a:t>
                      </a:r>
                    </a:p>
                  </a:txBody>
                  <a:tcPr marL="0" marR="0" marT="0" marB="0" anchor="ctr"/>
                </a:tc>
                <a:extLst>
                  <a:ext uri="{0D108BD9-81ED-4DB2-BD59-A6C34878D82A}">
                    <a16:rowId xmlns:a16="http://schemas.microsoft.com/office/drawing/2014/main" val="595062685"/>
                  </a:ext>
                </a:extLst>
              </a:tr>
              <a:tr h="251407">
                <a:tc>
                  <a:txBody>
                    <a:bodyPr/>
                    <a:lstStyle/>
                    <a:p>
                      <a:r>
                        <a:rPr lang="en-US">
                          <a:effectLst/>
                        </a:rPr>
                        <a:t>DEI + MRTI</a:t>
                      </a:r>
                    </a:p>
                  </a:txBody>
                  <a:tcPr marL="0" marR="0" marT="0" marB="0" anchor="ctr"/>
                </a:tc>
                <a:tc>
                  <a:txBody>
                    <a:bodyPr/>
                    <a:lstStyle/>
                    <a:p>
                      <a:pPr algn="ctr"/>
                      <a:r>
                        <a:rPr lang="en-US"/>
                        <a:t>29.45%</a:t>
                      </a:r>
                    </a:p>
                  </a:txBody>
                  <a:tcPr marL="0" marR="0" marT="0" marB="0" anchor="ctr"/>
                </a:tc>
                <a:tc>
                  <a:txBody>
                    <a:bodyPr/>
                    <a:lstStyle/>
                    <a:p>
                      <a:pPr algn="ctr"/>
                      <a:r>
                        <a:rPr lang="en-US"/>
                        <a:t>11.41%</a:t>
                      </a:r>
                    </a:p>
                  </a:txBody>
                  <a:tcPr marL="0" marR="0" marT="0" marB="0" anchor="ctr"/>
                </a:tc>
                <a:tc>
                  <a:txBody>
                    <a:bodyPr/>
                    <a:lstStyle/>
                    <a:p>
                      <a:pPr algn="ctr"/>
                      <a:r>
                        <a:rPr lang="en-US"/>
                        <a:t>14.15%</a:t>
                      </a:r>
                    </a:p>
                  </a:txBody>
                  <a:tcPr marL="0" marR="0" marT="0" marB="0" anchor="ctr"/>
                </a:tc>
                <a:extLst>
                  <a:ext uri="{0D108BD9-81ED-4DB2-BD59-A6C34878D82A}">
                    <a16:rowId xmlns:a16="http://schemas.microsoft.com/office/drawing/2014/main" val="3786443119"/>
                  </a:ext>
                </a:extLst>
              </a:tr>
              <a:tr h="251407">
                <a:tc>
                  <a:txBody>
                    <a:bodyPr/>
                    <a:lstStyle/>
                    <a:p>
                      <a:r>
                        <a:rPr lang="en-US">
                          <a:effectLst/>
                        </a:rPr>
                        <a:t>Russell 3000</a:t>
                      </a:r>
                    </a:p>
                  </a:txBody>
                  <a:tcPr marL="0" marR="0" marT="0" marB="0" anchor="ctr"/>
                </a:tc>
                <a:tc>
                  <a:txBody>
                    <a:bodyPr/>
                    <a:lstStyle/>
                    <a:p>
                      <a:pPr algn="ctr"/>
                      <a:r>
                        <a:rPr lang="en-US"/>
                        <a:t>28.54%</a:t>
                      </a:r>
                    </a:p>
                  </a:txBody>
                  <a:tcPr marL="0" marR="0" marT="0" marB="0" anchor="ctr"/>
                </a:tc>
                <a:tc>
                  <a:txBody>
                    <a:bodyPr/>
                    <a:lstStyle/>
                    <a:p>
                      <a:pPr algn="ctr"/>
                      <a:r>
                        <a:rPr lang="en-US"/>
                        <a:t>9.34%</a:t>
                      </a:r>
                    </a:p>
                  </a:txBody>
                  <a:tcPr marL="0" marR="0" marT="0" marB="0" anchor="ctr"/>
                </a:tc>
                <a:tc>
                  <a:txBody>
                    <a:bodyPr/>
                    <a:lstStyle/>
                    <a:p>
                      <a:pPr algn="ctr"/>
                      <a:r>
                        <a:rPr lang="en-US"/>
                        <a:t>12.42%</a:t>
                      </a:r>
                    </a:p>
                  </a:txBody>
                  <a:tcPr marL="0" marR="0" marT="0" marB="0" anchor="ctr"/>
                </a:tc>
                <a:extLst>
                  <a:ext uri="{0D108BD9-81ED-4DB2-BD59-A6C34878D82A}">
                    <a16:rowId xmlns:a16="http://schemas.microsoft.com/office/drawing/2014/main" val="458268964"/>
                  </a:ext>
                </a:extLst>
              </a:tr>
            </a:tbl>
          </a:graphicData>
        </a:graphic>
      </p:graphicFrame>
      <p:sp>
        <p:nvSpPr>
          <p:cNvPr id="11" name="TextBox 10">
            <a:extLst>
              <a:ext uri="{FF2B5EF4-FFF2-40B4-BE49-F238E27FC236}">
                <a16:creationId xmlns:a16="http://schemas.microsoft.com/office/drawing/2014/main" id="{F5473F48-A934-4AC6-9505-5F0E62DA280F}"/>
              </a:ext>
            </a:extLst>
          </p:cNvPr>
          <p:cNvSpPr txBox="1"/>
          <p:nvPr/>
        </p:nvSpPr>
        <p:spPr>
          <a:xfrm>
            <a:off x="377890" y="4739951"/>
            <a:ext cx="719856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t>The back-testing data should be used for illustrative purposes only. It is not a guarantee of any actual outcome. It is useful for evaluating correlations, index tracking behavior, and expected variance. It is not meant to accurately predict actual performance or alpha. Past performance does not indicate nor guarantee actual future returns. Back testing may include survivorship and other data bias. The full data can be provided upon request. </a:t>
            </a:r>
          </a:p>
        </p:txBody>
      </p:sp>
    </p:spTree>
    <p:extLst>
      <p:ext uri="{BB962C8B-B14F-4D97-AF65-F5344CB8AC3E}">
        <p14:creationId xmlns:p14="http://schemas.microsoft.com/office/powerpoint/2010/main" val="167340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376824" y="408332"/>
            <a:ext cx="6432434" cy="1450757"/>
          </a:xfrm>
        </p:spPr>
        <p:txBody>
          <a:bodyPr vert="horz" lIns="91440" tIns="45720" rIns="91440" bIns="45720" rtlCol="0">
            <a:normAutofit/>
          </a:bodyPr>
          <a:lstStyle/>
          <a:p>
            <a:r>
              <a:rPr lang="en-US" sz="3300" dirty="0"/>
              <a:t>NCTC Staff</a:t>
            </a:r>
          </a:p>
        </p:txBody>
      </p:sp>
      <p:cxnSp>
        <p:nvCxnSpPr>
          <p:cNvPr id="65" name="Straight Connector 6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19" y="2267421"/>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642257" y="2407436"/>
            <a:ext cx="6432434" cy="3461658"/>
          </a:xfrm>
        </p:spPr>
        <p:txBody>
          <a:bodyPr>
            <a:normAutofit/>
          </a:bodyPr>
          <a:lstStyle/>
          <a:p>
            <a:endParaRPr lang="en-US"/>
          </a:p>
          <a:p>
            <a:endParaRPr lang="en-US"/>
          </a:p>
        </p:txBody>
      </p:sp>
      <p:pic>
        <p:nvPicPr>
          <p:cNvPr id="19" name="Content Placeholder 18" descr="A picture containing object, toy, doll, puzzle&#10;&#10;Description automatically generated">
            <a:extLst>
              <a:ext uri="{FF2B5EF4-FFF2-40B4-BE49-F238E27FC236}">
                <a16:creationId xmlns:a16="http://schemas.microsoft.com/office/drawing/2014/main" id="{A7F3D349-E86D-4799-B222-0BAE54AABF9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816" r="27833" b="2"/>
          <a:stretch/>
        </p:blipFill>
        <p:spPr>
          <a:xfrm>
            <a:off x="7556686" y="640081"/>
            <a:ext cx="4001315" cy="5314406"/>
          </a:xfrm>
          <a:prstGeom prst="rect">
            <a:avLst/>
          </a:prstGeom>
        </p:spPr>
      </p:pic>
      <p:sp>
        <p:nvSpPr>
          <p:cNvPr id="67" name="Rectangle 6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352425" y="2267421"/>
            <a:ext cx="6959135" cy="400110"/>
          </a:xfrm>
          <a:prstGeom prst="rect">
            <a:avLst/>
          </a:prstGeom>
          <a:noFill/>
        </p:spPr>
        <p:txBody>
          <a:bodyPr wrap="square" lIns="91440" tIns="45720" rIns="91440" bIns="45720" rtlCol="0" anchor="t">
            <a:spAutoFit/>
          </a:bodyPr>
          <a:lstStyle/>
          <a:p>
            <a:pPr>
              <a:spcAft>
                <a:spcPts val="600"/>
              </a:spcAft>
            </a:pPr>
            <a:endParaRPr lang="en-US" sz="2000"/>
          </a:p>
        </p:txBody>
      </p:sp>
      <p:sp>
        <p:nvSpPr>
          <p:cNvPr id="5" name="TextBox 4">
            <a:extLst>
              <a:ext uri="{FF2B5EF4-FFF2-40B4-BE49-F238E27FC236}">
                <a16:creationId xmlns:a16="http://schemas.microsoft.com/office/drawing/2014/main" id="{D5BA0ABC-642F-4603-A4EF-92E534629B2F}"/>
              </a:ext>
            </a:extLst>
          </p:cNvPr>
          <p:cNvSpPr txBox="1"/>
          <p:nvPr/>
        </p:nvSpPr>
        <p:spPr>
          <a:xfrm>
            <a:off x="538619" y="2407085"/>
            <a:ext cx="6866349" cy="33886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fontAlgn="base">
              <a:lnSpc>
                <a:spcPct val="110000"/>
              </a:lnSpc>
              <a:spcBef>
                <a:spcPts val="0"/>
              </a:spcBef>
              <a:spcAft>
                <a:spcPts val="0"/>
              </a:spcAft>
              <a:buClr>
                <a:srgbClr val="000000"/>
              </a:buClr>
              <a:buSzPts val="1000"/>
              <a:buFont typeface="Arial" panose="020B0604020202020204" pitchFamily="34" charset="0"/>
              <a:buChar char="•"/>
            </a:pPr>
            <a:r>
              <a:rPr lang="en-US" sz="18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NCTC maintains a well trained and experienced team of professionals that include:</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17 staff who work predominately for NCTC </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2 Certified Public Accountants</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1 Chartered Financial Analyst® </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3 attorneys</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2 Certified Trust and Fiduciary Advisors</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5 Certified Financial Planners™</a:t>
            </a:r>
          </a:p>
          <a:p>
            <a:pPr marL="800100" lvl="1" indent="-342900" fontAlgn="base">
              <a:lnSpc>
                <a:spcPct val="110000"/>
              </a:lnSpc>
              <a:buClr>
                <a:srgbClr val="000000"/>
              </a:buClr>
              <a:buSzPts val="1000"/>
              <a:buFont typeface="Arial" panose="020B0604020202020204" pitchFamily="34" charset="0"/>
              <a:buChar char="•"/>
            </a:pPr>
            <a:r>
              <a:rPr lang="en-US" dirty="0">
                <a:solidFill>
                  <a:srgbClr val="000000"/>
                </a:solidFill>
                <a:effectLst/>
                <a:latin typeface="Palatino Linotype" panose="02040502050505030304" pitchFamily="18" charset="0"/>
                <a:ea typeface="Palatino Linotype" panose="02040502050505030304" pitchFamily="18" charset="0"/>
                <a:cs typeface="Palatino Linotype" panose="02040502050505030304" pitchFamily="18" charset="0"/>
              </a:rPr>
              <a:t>2 Accredited Investment Fiduciaries</a:t>
            </a:r>
          </a:p>
          <a:p>
            <a:endParaRPr lang="en-US" dirty="0"/>
          </a:p>
          <a:p>
            <a:endParaRPr lang="en-US" dirty="0"/>
          </a:p>
        </p:txBody>
      </p:sp>
    </p:spTree>
    <p:extLst>
      <p:ext uri="{BB962C8B-B14F-4D97-AF65-F5344CB8AC3E}">
        <p14:creationId xmlns:p14="http://schemas.microsoft.com/office/powerpoint/2010/main" val="1500653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a:t>Diversity Equity and Inclusion</a:t>
            </a:r>
          </a:p>
        </p:txBody>
      </p:sp>
      <p:cxnSp>
        <p:nvCxnSpPr>
          <p:cNvPr id="56" name="Straight Connector 55">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DC01F9-B138-452C-B34C-9F841F85DD63}"/>
              </a:ext>
            </a:extLst>
          </p:cNvPr>
          <p:cNvSpPr>
            <a:spLocks noGrp="1"/>
          </p:cNvSpPr>
          <p:nvPr>
            <p:ph idx="1"/>
          </p:nvPr>
        </p:nvSpPr>
        <p:spPr>
          <a:xfrm>
            <a:off x="1097280" y="2108201"/>
            <a:ext cx="5575367" cy="3760891"/>
          </a:xfrm>
        </p:spPr>
        <p:txBody>
          <a:bodyPr>
            <a:normAutofit/>
          </a:bodyPr>
          <a:lstStyle/>
          <a:p>
            <a:endParaRPr lang="en-US" sz="2800"/>
          </a:p>
          <a:p>
            <a:endParaRPr lang="en-US" sz="2800"/>
          </a:p>
        </p:txBody>
      </p:sp>
      <p:sp>
        <p:nvSpPr>
          <p:cNvPr id="58" name="Rectangle 57">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0CE6649D-6B49-438A-86CC-1FA0786B253E}"/>
              </a:ext>
            </a:extLst>
          </p:cNvPr>
          <p:cNvSpPr txBox="1"/>
          <p:nvPr/>
        </p:nvSpPr>
        <p:spPr>
          <a:xfrm>
            <a:off x="844366" y="2200346"/>
            <a:ext cx="6259286" cy="646331"/>
          </a:xfrm>
          <a:prstGeom prst="rect">
            <a:avLst/>
          </a:prstGeom>
          <a:noFill/>
        </p:spPr>
        <p:txBody>
          <a:bodyPr wrap="square" rtlCol="0">
            <a:spAutoFit/>
          </a:bodyPr>
          <a:lstStyle/>
          <a:p>
            <a:endParaRPr lang="en-US"/>
          </a:p>
          <a:p>
            <a:endParaRPr lang="en-US"/>
          </a:p>
        </p:txBody>
      </p:sp>
      <p:pic>
        <p:nvPicPr>
          <p:cNvPr id="6" name="Picture 5" descr="A pencil and paper&#10;&#10;Description automatically generated">
            <a:extLst>
              <a:ext uri="{FF2B5EF4-FFF2-40B4-BE49-F238E27FC236}">
                <a16:creationId xmlns:a16="http://schemas.microsoft.com/office/drawing/2014/main" id="{157F5A12-7BB3-4828-BACC-34AF72CA078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185518" y="2253650"/>
            <a:ext cx="4762500" cy="3190875"/>
          </a:xfrm>
          <a:prstGeom prst="rect">
            <a:avLst/>
          </a:prstGeom>
        </p:spPr>
      </p:pic>
    </p:spTree>
    <p:extLst>
      <p:ext uri="{BB962C8B-B14F-4D97-AF65-F5344CB8AC3E}">
        <p14:creationId xmlns:p14="http://schemas.microsoft.com/office/powerpoint/2010/main" val="91051696"/>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2.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3.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4.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5.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6.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7.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8.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9.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0.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2.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3.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4.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5.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16.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5F7198A56B794E87C047CFC96A409C" ma:contentTypeVersion="17" ma:contentTypeDescription="Create a new document." ma:contentTypeScope="" ma:versionID="16a3d1e427ddff024f937979603e9d42">
  <xsd:schema xmlns:xsd="http://www.w3.org/2001/XMLSchema" xmlns:xs="http://www.w3.org/2001/XMLSchema" xmlns:p="http://schemas.microsoft.com/office/2006/metadata/properties" xmlns:ns1="http://schemas.microsoft.com/sharepoint/v3" xmlns:ns3="16720e26-22c0-48cb-94b6-39760d39ccec" xmlns:ns4="ae43b4e9-c0fb-444f-9d28-c82be5b80072" targetNamespace="http://schemas.microsoft.com/office/2006/metadata/properties" ma:root="true" ma:fieldsID="070cee020fc8783dda5f5351c06222d4" ns1:_="" ns3:_="" ns4:_="">
    <xsd:import namespace="http://schemas.microsoft.com/sharepoint/v3"/>
    <xsd:import namespace="16720e26-22c0-48cb-94b6-39760d39ccec"/>
    <xsd:import namespace="ae43b4e9-c0fb-444f-9d28-c82be5b80072"/>
    <xsd:element name="properties">
      <xsd:complexType>
        <xsd:sequence>
          <xsd:element name="documentManagement">
            <xsd:complexType>
              <xsd:all>
                <xsd:element ref="ns3:SharedWithUsers" minOccurs="0"/>
                <xsd:element ref="ns3:SharingHintHash" minOccurs="0"/>
                <xsd:element ref="ns3:SharedWithDetails" minOccurs="0"/>
                <xsd:element ref="ns1:_ip_UnifiedCompliancePolicyProperties" minOccurs="0"/>
                <xsd:element ref="ns1:_ip_UnifiedCompliancePolicyUIAction"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720e26-22c0-48cb-94b6-39760d39cce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description="" ma:internalName="LastSharedByUser" ma:readOnly="true">
      <xsd:simpleType>
        <xsd:restriction base="dms:Note">
          <xsd:maxLength value="255"/>
        </xsd:restriction>
      </xsd:simpleType>
    </xsd:element>
    <xsd:element name="LastSharedByTime" ma:index="14"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e43b4e9-c0fb-444f-9d28-c82be5b80072"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Location" ma:index="19" nillable="true" ma:displayName="MediaServiceLoca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9C934-391B-4C3F-B83C-A4A76A2FA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6720e26-22c0-48cb-94b6-39760d39ccec"/>
    <ds:schemaRef ds:uri="ae43b4e9-c0fb-444f-9d28-c82be5b80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5B1FD9-3BB6-4DA9-A089-3B68C2323D4F}">
  <ds:schemaRefs>
    <ds:schemaRef ds:uri="http://www.w3.org/XML/1998/namespace"/>
    <ds:schemaRef ds:uri="http://purl.org/dc/dcmitype/"/>
    <ds:schemaRef ds:uri="16720e26-22c0-48cb-94b6-39760d39ccec"/>
    <ds:schemaRef ds:uri="ae43b4e9-c0fb-444f-9d28-c82be5b80072"/>
    <ds:schemaRef ds:uri="http://purl.org/dc/terms/"/>
    <ds:schemaRef ds:uri="http://purl.org/dc/elements/1.1/"/>
    <ds:schemaRef ds:uri="http://schemas.microsoft.com/office/2006/documentManagement/types"/>
    <ds:schemaRef ds:uri="http://schemas.microsoft.com/office/2006/metadata/properties"/>
    <ds:schemaRef ds:uri="http://schemas.microsoft.com/sharepoint/v3"/>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222</TotalTime>
  <Words>960</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Bookman Old Style</vt:lpstr>
      <vt:lpstr>Calibri</vt:lpstr>
      <vt:lpstr>Franklin Gothic Book</vt:lpstr>
      <vt:lpstr>Palatino Linotype</vt:lpstr>
      <vt:lpstr>Wingdings</vt:lpstr>
      <vt:lpstr>1_RetrospectVTI</vt:lpstr>
      <vt:lpstr>Diversity Equity and Inclusion</vt:lpstr>
      <vt:lpstr>Diversity Equity and Inclusion</vt:lpstr>
      <vt:lpstr>Diversity Equity and Inclusion</vt:lpstr>
      <vt:lpstr>Positive screening for Diversity Equity and Inclusion</vt:lpstr>
      <vt:lpstr>What this fund is…</vt:lpstr>
      <vt:lpstr>Use of Negative Screening that includes MRTI Guidance</vt:lpstr>
      <vt:lpstr>Use of positive screening for Diversity, Equity and Inclusion!</vt:lpstr>
      <vt:lpstr>Positive screening for Diversity Equity and Inclusion</vt:lpstr>
      <vt:lpstr>Positive screening for Diversity Equity and Inclusion</vt:lpstr>
      <vt:lpstr>Positive screening for Diversity Equity and Inclusion</vt:lpstr>
      <vt:lpstr>Positive screening for Diversity Equity and Inclusion</vt:lpstr>
      <vt:lpstr>Security &amp; Fund Analysis and Results…</vt:lpstr>
      <vt:lpstr>Security &amp; Fund Analysis and Results…</vt:lpstr>
      <vt:lpstr>Security &amp; Fund Analysis and Results…</vt:lpstr>
      <vt:lpstr>NCTC Staff</vt:lpstr>
      <vt:lpstr>Diversity Equity and Inclusion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 Equity and Inclusion</dc:title>
  <dc:creator>Greg Rousos</dc:creator>
  <cp:lastModifiedBy>Brad Masters</cp:lastModifiedBy>
  <cp:revision>10</cp:revision>
  <dcterms:created xsi:type="dcterms:W3CDTF">2021-01-15T17:49:00Z</dcterms:created>
  <dcterms:modified xsi:type="dcterms:W3CDTF">2021-03-25T14:50:39Z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0x0101007B5F7198A56B794E87C047CFC96A409C</vt:lpwstr>
  </property>
</Properties>
</file>